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311" r:id="rId3"/>
    <p:sldId id="324" r:id="rId4"/>
    <p:sldId id="374" r:id="rId5"/>
    <p:sldId id="325" r:id="rId6"/>
    <p:sldId id="401" r:id="rId7"/>
    <p:sldId id="346" r:id="rId8"/>
    <p:sldId id="396" r:id="rId9"/>
    <p:sldId id="384" r:id="rId10"/>
    <p:sldId id="376" r:id="rId11"/>
    <p:sldId id="395" r:id="rId12"/>
    <p:sldId id="385" r:id="rId13"/>
    <p:sldId id="377" r:id="rId14"/>
    <p:sldId id="378" r:id="rId15"/>
    <p:sldId id="349" r:id="rId16"/>
    <p:sldId id="402" r:id="rId17"/>
    <p:sldId id="394" r:id="rId18"/>
    <p:sldId id="322" r:id="rId19"/>
  </p:sldIdLst>
  <p:sldSz cx="9144000" cy="5184775"/>
  <p:notesSz cx="6858000" cy="9144000"/>
  <p:custDataLst>
    <p:tags r:id="rId25"/>
  </p:custDataLst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ZN" initials="MO用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E36"/>
    <a:srgbClr val="C76A6B"/>
    <a:srgbClr val="E3A9A7"/>
    <a:srgbClr val="555759"/>
    <a:srgbClr val="FFFFFF"/>
    <a:srgbClr val="E9004C"/>
    <a:srgbClr val="F26E7D"/>
    <a:srgbClr val="E9F0F9"/>
    <a:srgbClr val="A0D6EF"/>
    <a:srgbClr val="6E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/>
    <p:restoredTop sz="94714"/>
  </p:normalViewPr>
  <p:slideViewPr>
    <p:cSldViewPr snapToGrid="0" snapToObjects="1">
      <p:cViewPr>
        <p:scale>
          <a:sx n="195" d="100"/>
          <a:sy n="195" d="100"/>
        </p:scale>
        <p:origin x="584" y="168"/>
      </p:cViewPr>
      <p:guideLst>
        <p:guide pos="5484"/>
        <p:guide orient="horz" pos="3232"/>
        <p:guide orient="horz" pos="1444"/>
        <p:guide pos="1506"/>
        <p:guide orient="horz" pos="2514"/>
        <p:guide pos="2733"/>
        <p:guide orient="horz" pos="2082"/>
        <p:guide orient="horz" pos="1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70225" y="3202940"/>
            <a:ext cx="2442845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  <a:buClrTx/>
              <a:buSzTx/>
              <a:buFontTx/>
            </a:pP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高静宜</a:t>
            </a:r>
            <a:endParaRPr lang="en-US" altLang="zh-CN" sz="1400" b="1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ctr">
              <a:lnSpc>
                <a:spcPts val="2200"/>
              </a:lnSpc>
              <a:buClrTx/>
              <a:buSzTx/>
              <a:buFontTx/>
            </a:pP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  <a:sym typeface="+mn-ea"/>
              </a:rPr>
              <a:t>2022/11/16</a:t>
            </a:r>
            <a:endParaRPr lang="en-US" altLang="zh-CN" sz="1400" b="1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21238" y="1116532"/>
            <a:ext cx="46794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400" dirty="0">
                <a:solidFill>
                  <a:srgbClr val="A51E36"/>
                </a:solidFill>
                <a:latin typeface="Geometria-Medium" panose="020B0603020204020204" charset="0"/>
              </a:rPr>
              <a:t> Graph Neural Network and </a:t>
            </a:r>
            <a:r>
              <a:rPr lang="en-US" altLang="zh-CN" sz="2400" dirty="0">
                <a:solidFill>
                  <a:srgbClr val="A51E36"/>
                </a:solidFill>
                <a:latin typeface="Geometria-Medium" panose="020B0603020204020204" charset="0"/>
                <a:sym typeface="+mn-ea"/>
              </a:rPr>
              <a:t>Anomaly Detection</a:t>
            </a:r>
            <a:endParaRPr lang="en-US" altLang="zh-CN" sz="2400" dirty="0">
              <a:solidFill>
                <a:srgbClr val="A51E36"/>
              </a:solidFill>
              <a:latin typeface="Geometria-Medium" panose="020B0603020204020204" charset="0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图神经网络</a:t>
            </a:r>
            <a:r>
              <a:rPr lang="zh-CN" altLang="en-US" sz="24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与</a:t>
            </a:r>
            <a:r>
              <a:rPr lang="en-US" altLang="zh-CN" sz="24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异常检测</a:t>
            </a:r>
            <a:endParaRPr lang="en-US" altLang="zh-CN" sz="24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" y="4446140"/>
            <a:ext cx="1338221" cy="4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2967990"/>
            <a:ext cx="9149080" cy="0"/>
          </a:xfrm>
          <a:prstGeom prst="line">
            <a:avLst/>
          </a:prstGeom>
          <a:ln w="28575" cmpd="sng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485" y="4777740"/>
            <a:ext cx="45720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How Powerful are Graph Neural Networks?   ICLR,2019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740" y="697865"/>
            <a:ext cx="71374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GIN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956945"/>
            <a:ext cx="2800350" cy="172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85" y="930275"/>
            <a:ext cx="3615055" cy="173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" y="1473835"/>
            <a:ext cx="1831340" cy="1111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" y="3063875"/>
            <a:ext cx="2343150" cy="1427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350" y="4491355"/>
            <a:ext cx="167830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Why GCN cannot?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13730" y="4733925"/>
            <a:ext cx="221297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Why GraphSAGE cannot?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10" y="3138805"/>
            <a:ext cx="3677285" cy="148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485" y="4777740"/>
            <a:ext cx="45720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How Powerful are Graph Neural Networks?   ICLR,2019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740" y="697865"/>
            <a:ext cx="178879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GIN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755" y="1115060"/>
            <a:ext cx="2546350" cy="882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1351915"/>
            <a:ext cx="1719580" cy="453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6075" y="2482850"/>
            <a:ext cx="4572000" cy="300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universal approximation theorem：</a:t>
            </a:r>
            <a:r>
              <a:rPr lang="en-US" altLang="zh-CN"/>
              <a:t>MLP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45" y="915670"/>
            <a:ext cx="4367530" cy="1325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85" y="2352675"/>
            <a:ext cx="2053590" cy="7118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3419475"/>
            <a:ext cx="6769735" cy="1306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733425"/>
            <a:ext cx="156972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MVGRL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740" y="294640"/>
            <a:ext cx="4436745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Self-supervised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0" y="4706620"/>
            <a:ext cx="66167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Contrastive Multi-View Representation Learning on Graphs   ICML,2020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5495" y="1056005"/>
            <a:ext cx="5933440" cy="2465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947160"/>
            <a:ext cx="4054475" cy="6756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7550" y="1590675"/>
            <a:ext cx="124396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original view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7550" y="2745740"/>
            <a:ext cx="120777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diffuse view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50" y="4053205"/>
            <a:ext cx="183832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loss : deep InfoMAX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733425"/>
            <a:ext cx="303911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Pretrained model: GCC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740" y="294640"/>
            <a:ext cx="4765675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Self-supervised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640" y="4741545"/>
            <a:ext cx="66167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GCC: Graph Contrastive Coding for Graph Neural Network Pre-Training   KDD,2020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439545"/>
            <a:ext cx="3488055" cy="1357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5" y="1040130"/>
            <a:ext cx="3671570" cy="2157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28" y="3885724"/>
            <a:ext cx="2692718" cy="7800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5790" y="3078480"/>
            <a:ext cx="7794625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pretrain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sample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encode (GIN) : Generalized positional embedding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loss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88660" y="3430905"/>
            <a:ext cx="268922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fine tuning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freezing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full fine-tuning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819785"/>
            <a:ext cx="364363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DOMINANT</a:t>
            </a:r>
            <a:endParaRPr kumimoji="1" lang="en-US" altLang="zh-CN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Anomaly Detection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338580"/>
            <a:ext cx="8915400" cy="2406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640" y="4741545"/>
            <a:ext cx="446151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Deep Anomaly Detection on Attributed Networks   SDM,2019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598805" y="3775075"/>
                <a:ext cx="5198745" cy="93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structure reconstruction error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𝑺</m:t>
                        </m:r>
                      </m:sup>
                    </m:sSup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𝑨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−</m:t>
                    </m:r>
                    <m:acc>
                      <m:acc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e>
                    </m:acc>
                  </m:oMath>
                </a14:m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attribute reconstruction error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sup>
                    </m:sSup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−</m:t>
                    </m:r>
                    <m:acc>
                      <m:acc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𝑿</m:t>
                        </m:r>
                      </m:e>
                    </m:acc>
                  </m:oMath>
                </a14:m>
                <a:endParaRPr lang="en-US" altLang="zh-CN" sz="1400" b="1" i="1" dirty="0">
                  <a:solidFill>
                    <a:srgbClr val="6C6E70"/>
                  </a:solidFill>
                  <a:latin typeface="Cambria Math" panose="02040503050406030204" charset="0"/>
                  <a:ea typeface="等线" panose="02010600030101010101" charset="-122"/>
                  <a:cs typeface="Cambria Math" panose="02040503050406030204" charset="0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𝑳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𝜶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)</m:t>
                    </m:r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𝑺</m:t>
                        </m:r>
                      </m:sup>
                    </m:sSup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𝜶</m:t>
                    </m:r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sup>
                    </m:sSup>
                  </m:oMath>
                </a14:m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3775075"/>
                <a:ext cx="5198745" cy="9372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744855"/>
            <a:ext cx="127381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ELLIPTIC</a:t>
            </a:r>
            <a:endParaRPr kumimoji="1" lang="en-US" altLang="zh-CN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Anomaly Detection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0" y="2894330"/>
            <a:ext cx="8390255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Anti-Money Laundering in Bitcoin: Experimenting with Graph Convolutional Networks for Financial Forensics  KDD,2019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655" y="1285240"/>
            <a:ext cx="2689225" cy="1267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203769 nodes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234355 edges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166 features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1 : 0 : un = 2 : 21 : 77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7110" y="2317115"/>
            <a:ext cx="3046095" cy="68834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4925" y="3237865"/>
            <a:ext cx="9149080" cy="0"/>
          </a:xfrm>
          <a:prstGeom prst="line">
            <a:avLst/>
          </a:prstGeom>
          <a:ln w="28575" cmpd="sng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678180"/>
            <a:ext cx="2924810" cy="22853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4811395"/>
            <a:ext cx="5870575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DGraph: A Large-Scale Financial Dataset for Graph Anomaly Detection  </a:t>
            </a: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NeurIPS,2022</a:t>
            </a: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  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" y="3306445"/>
            <a:ext cx="127381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altLang="zh-CN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DGraph</a:t>
            </a:r>
            <a:endParaRPr kumimoji="1" lang="en-US" altLang="zh-CN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65" y="3370580"/>
            <a:ext cx="3393440" cy="16719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26210" y="3572510"/>
            <a:ext cx="3583940" cy="1267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3700550 nodes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4300999 edges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17 features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1 : 0 : un = 0.41 : 31.79 : 66.8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819785"/>
            <a:ext cx="364363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Our project &amp; problems</a:t>
            </a:r>
            <a:endParaRPr kumimoji="1" lang="en-US" altLang="zh-CN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Anomaly Detection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83260" y="1588770"/>
            <a:ext cx="6471285" cy="1501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construction of graph : exchanges addresses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too many unlabeled data : 770 vs millions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unbalanced label : no exact negative sample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how to tackle BIG graph : torchTensor / special framework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explainable : How to be convincing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92333" y="2054679"/>
            <a:ext cx="54898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rgbClr val="A51E36"/>
                </a:solidFill>
                <a:latin typeface="Geometria-Medium" panose="020B0603020204020204" charset="0"/>
              </a:rPr>
              <a:t>THANKS</a:t>
            </a:r>
            <a:endParaRPr lang="en-US" altLang="zh-CN" sz="3200" dirty="0">
              <a:solidFill>
                <a:srgbClr val="A51E36"/>
              </a:solidFill>
              <a:latin typeface="Geometria-Medium" panose="020B06030202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42364" y="603841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Content</a:t>
            </a:r>
            <a:endParaRPr kumimoji="1" lang="en-US" altLang="zh-CN" sz="26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7065" y="1235508"/>
            <a:ext cx="7149804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01 Background 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>
              <a:lnSpc>
                <a:spcPts val="2200"/>
              </a:lnSpc>
            </a:pP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02 </a:t>
            </a: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  <a:sym typeface="+mn-ea"/>
            </a:endParaRPr>
          </a:p>
          <a:p>
            <a:pPr algn="just">
              <a:lnSpc>
                <a:spcPts val="2200"/>
              </a:lnSpc>
            </a:pP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  <a:sym typeface="+mn-ea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03 S</a:t>
            </a: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elf-supervised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  <a:sym typeface="+mn-ea"/>
            </a:endParaRPr>
          </a:p>
          <a:p>
            <a:pPr algn="just">
              <a:lnSpc>
                <a:spcPts val="2200"/>
              </a:lnSpc>
            </a:pP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>
              <a:lnSpc>
                <a:spcPts val="2200"/>
              </a:lnSpc>
              <a:buClrTx/>
              <a:buSzTx/>
              <a:buFontTx/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04 </a:t>
            </a: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Anomaly Detection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>
              <a:lnSpc>
                <a:spcPts val="2200"/>
              </a:lnSpc>
              <a:buClrTx/>
              <a:buSzTx/>
              <a:buFontTx/>
            </a:pP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>
              <a:lnSpc>
                <a:spcPts val="2200"/>
              </a:lnSpc>
              <a:buClrTx/>
              <a:buSzTx/>
              <a:buFontTx/>
            </a:pP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782320"/>
            <a:ext cx="672338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why graphs</a:t>
            </a:r>
            <a:endParaRPr kumimoji="1" lang="en-US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8005" y="3698240"/>
            <a:ext cx="434784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describe and analyze entities with relations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how to use the rich relational structure 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problems: graph/edge/</a:t>
            </a:r>
            <a:r>
              <a:rPr lang="en-US" altLang="zh-CN" sz="14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</a:rPr>
              <a:t>node</a:t>
            </a: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-level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Background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1322070"/>
            <a:ext cx="2045970" cy="1812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1262380"/>
            <a:ext cx="1895475" cy="180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65" y="1075690"/>
            <a:ext cx="2639060" cy="2059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3514090"/>
            <a:ext cx="3373755" cy="143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700270" y="784860"/>
            <a:ext cx="195834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DeepWalk</a:t>
            </a:r>
            <a:endParaRPr kumimoji="1" lang="en-US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310" y="765810"/>
            <a:ext cx="426783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target:  similarity in graph = embedding close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740" y="294640"/>
            <a:ext cx="760476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Background: graph representation learning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347470"/>
            <a:ext cx="2983865" cy="13093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740" y="4739640"/>
            <a:ext cx="45720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DeepWalk: Online Learning of Social Representations   KDD,2014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4415" y="1529715"/>
            <a:ext cx="316357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RandomWalk </a:t>
            </a:r>
            <a:r>
              <a:rPr lang="zh-CN" altLang="en-US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（</a:t>
            </a: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jump&amp;restart</a:t>
            </a:r>
            <a:r>
              <a:rPr lang="zh-CN" altLang="en-US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）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word2vec : Skip-gram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65" y="2758440"/>
            <a:ext cx="4878705" cy="1929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5740" y="294640"/>
            <a:ext cx="760476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Background: graph representation learning</a:t>
            </a:r>
            <a:endParaRPr lang="en-US" altLang="zh-CN" sz="18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045" y="4796790"/>
            <a:ext cx="45720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node2vec: Scalable Feature Learning for Networks   KDD,2016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45" y="809625"/>
            <a:ext cx="159321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sz="20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Node2Vec</a:t>
            </a:r>
            <a:endParaRPr kumimoji="1" lang="en-US" sz="20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11785" y="1280160"/>
                <a:ext cx="2778125" cy="655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 order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RandomWalk</a:t>
                </a:r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word2vec : Skip-gram</a:t>
                </a:r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" y="1280160"/>
                <a:ext cx="2778125" cy="6553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64795" y="1981200"/>
            <a:ext cx="320294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sz="16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Where to go next?</a:t>
            </a:r>
            <a:endParaRPr kumimoji="1" lang="en-US" sz="16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05" y="922020"/>
            <a:ext cx="2279650" cy="1483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" y="2623820"/>
            <a:ext cx="4822825" cy="20504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1199515"/>
            <a:ext cx="2787650" cy="10858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60" y="3148965"/>
            <a:ext cx="3028315" cy="74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2983230"/>
            <a:ext cx="78486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GCN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1580" y="140335"/>
            <a:ext cx="50850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encoder:  lookup </a:t>
            </a:r>
            <a:r>
              <a:rPr lang="en-US" altLang="zh-CN" sz="1400" b="1" dirty="0">
                <a:solidFill>
                  <a:srgbClr val="6C6E70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→</a:t>
            </a: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 Neural network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085" y="4777740"/>
            <a:ext cx="66167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Semi-Supervised Classification with Graph Convolutional Networks   ICLR,2017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740" y="700405"/>
            <a:ext cx="874839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  <a:buClrTx/>
              <a:buSzTx/>
              <a:buFontTx/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  <a:sym typeface="+mn-ea"/>
              </a:rPr>
              <a:t>key idea : generate node embedding based on local network neighborhoods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1092835"/>
            <a:ext cx="3896995" cy="18199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3803650"/>
            <a:ext cx="2607310" cy="441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726815" y="3491865"/>
                <a:ext cx="5278120" cy="1219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just">
                  <a:lnSpc>
                    <a:spcPts val="2200"/>
                  </a:lnSpc>
                  <a:buFont typeface="Arial" panose="020B0604020202020204" pitchFamily="34" charset="0"/>
                  <a:buNone/>
                </a:pP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A : adj matrix	D : degree matrix        I : Identity matrix</a:t>
                </a:r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e>
                    </m:acc>
                    <m:r>
                      <a:rPr lang="en-US" altLang="zh-CN" sz="1400" b="1" i="1" dirty="0">
                        <a:solidFill>
                          <a:srgbClr val="6C6E70"/>
                        </a:solidFill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A+I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</a:rPr>
                  <a:t>→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self feature</a:t>
                </a:r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𝑫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𝟏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en-US" altLang="zh-CN" sz="1400" b="1" dirty="0">
                    <a:solidFill>
                      <a:srgbClr val="6C6E7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 →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n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ormalization</a:t>
                </a:r>
                <a:endParaRPr lang="en-US" altLang="zh-CN" sz="1400" b="1" dirty="0">
                  <a:solidFill>
                    <a:srgbClr val="6C6E70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𝑫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𝑨</m:t>
                        </m:r>
                      </m:e>
                    </m:acc>
                    <m:sSup>
                      <m:sSupPr>
                        <m:ctrlP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𝑫</m:t>
                        </m:r>
                      </m:e>
                      <m:sup>
                        <m:r>
                          <a:rPr lang="en-US" altLang="zh-CN" sz="1400" b="1" i="1" dirty="0">
                            <a:solidFill>
                              <a:srgbClr val="6C6E70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>
                                <a:solidFill>
                                  <a:srgbClr val="6C6E70"/>
                                </a:solidFill>
                                <a:latin typeface="Cambria Math" panose="02040503050406030204" charset="0"/>
                                <a:ea typeface="等线" panose="02010600030101010101" charset="-122"/>
                                <a:cs typeface="Cambria Math" panose="02040503050406030204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</a:rPr>
                  <a:t>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→ </a:t>
                </a:r>
                <a:r>
                  <a:rPr lang="en-US" altLang="zh-CN" sz="1400" b="1" dirty="0">
                    <a:solidFill>
                      <a:srgbClr val="6C6E70"/>
                    </a:solidFill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symmetric normalization</a:t>
                </a:r>
                <a:endParaRPr lang="en-US" altLang="zh-CN" sz="1400" b="1" dirty="0">
                  <a:solidFill>
                    <a:srgbClr val="6C6E70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15" y="3491865"/>
                <a:ext cx="5278120" cy="12198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/>
          <p:cNvCxnSpPr/>
          <p:nvPr/>
        </p:nvCxnSpPr>
        <p:spPr>
          <a:xfrm>
            <a:off x="1373505" y="4244975"/>
            <a:ext cx="78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870" y="1343660"/>
            <a:ext cx="3127375" cy="1704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5740" y="663575"/>
            <a:ext cx="352742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S</a:t>
            </a:r>
            <a:r>
              <a:rPr kumimoji="1" lang="zh-CN" altLang="en-US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pectral domain</a:t>
            </a:r>
            <a:endParaRPr kumimoji="1" lang="zh-CN" altLang="en-US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2700" y="4758055"/>
            <a:ext cx="634619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Semi-Supervised Classification with Graph Convolutional Networks   ICLR,2017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2125345"/>
            <a:ext cx="1536700" cy="9334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815" y="2102485"/>
            <a:ext cx="1358900" cy="7810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1018540"/>
            <a:ext cx="4718685" cy="1083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05" y="2157730"/>
            <a:ext cx="3303905" cy="58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905" y="2816225"/>
            <a:ext cx="2491105" cy="61976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5347970" y="2607310"/>
            <a:ext cx="32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253355" y="3288665"/>
            <a:ext cx="32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22825" y="2739390"/>
            <a:ext cx="245110" cy="0"/>
          </a:xfrm>
          <a:prstGeom prst="line">
            <a:avLst/>
          </a:prstGeom>
          <a:ln w="66675" cmpd="dbl">
            <a:solidFill>
              <a:schemeClr val="accent6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08830" y="3430270"/>
            <a:ext cx="245110" cy="0"/>
          </a:xfrm>
          <a:prstGeom prst="line">
            <a:avLst/>
          </a:prstGeom>
          <a:ln w="66675" cmpd="dbl">
            <a:solidFill>
              <a:schemeClr val="accent6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040" y="3761740"/>
            <a:ext cx="2109470" cy="4273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595" y="4370705"/>
            <a:ext cx="587311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For more : https://blog.csdn.net/kc7w91/article/details/127849689 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485" y="4777740"/>
            <a:ext cx="45720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Inductive Representation Learning on Large Graphs   NeurIPS,2017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735" y="797560"/>
            <a:ext cx="178879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GraphSAGE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830" y="3460115"/>
            <a:ext cx="183324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ts val="22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unsupervised loss : 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2774950"/>
            <a:ext cx="5280660" cy="560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8610" y="1606550"/>
            <a:ext cx="3523615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sample (S)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different AGGs : mean/pooling/LSTM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3957955"/>
            <a:ext cx="6113145" cy="417830"/>
          </a:xfrm>
          <a:prstGeom prst="rect">
            <a:avLst/>
          </a:prstGeom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1027112"/>
            <a:ext cx="4829810" cy="181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740" y="733425"/>
            <a:ext cx="78486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solidFill>
                  <a:srgbClr val="A51E36"/>
                </a:solidFill>
                <a:latin typeface="等线" panose="02010600030101010101" charset="-122"/>
                <a:ea typeface="等线" panose="02010600030101010101" charset="-122"/>
                <a:cs typeface="Gotham Bold" charset="0"/>
              </a:rPr>
              <a:t>GAT </a:t>
            </a:r>
            <a:endParaRPr kumimoji="1" lang="en-US" altLang="zh-CN" sz="1800" b="1" dirty="0">
              <a:solidFill>
                <a:srgbClr val="A51E36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491" y="294551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8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sym typeface="+mn-ea"/>
              </a:rPr>
              <a:t>GNN Models</a:t>
            </a:r>
            <a:endParaRPr kumimoji="1" lang="en-US" altLang="zh-CN" sz="1800" b="1" i="1" dirty="0" smtClean="0">
              <a:solidFill>
                <a:srgbClr val="9E9FA0"/>
              </a:solidFill>
              <a:latin typeface="等线" panose="02010600030101010101" charset="-122"/>
              <a:ea typeface="等线" panose="02010600030101010101" charset="-122"/>
              <a:cs typeface="Gotham Bold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12700" y="629285"/>
            <a:ext cx="9149080" cy="0"/>
          </a:xfrm>
          <a:prstGeom prst="line">
            <a:avLst/>
          </a:prstGeom>
          <a:ln>
            <a:solidFill>
              <a:srgbClr val="A51E3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640" y="4777740"/>
            <a:ext cx="6616700" cy="373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22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200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Graph Attention Networks   ICLR,2018</a:t>
            </a:r>
            <a:endParaRPr lang="en-US" altLang="zh-CN" sz="1200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" y="2547620"/>
            <a:ext cx="315976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3166745"/>
            <a:ext cx="3196590" cy="399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" y="3759835"/>
            <a:ext cx="2391410" cy="623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60" y="3447415"/>
            <a:ext cx="3712845" cy="1249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020" y="1256665"/>
            <a:ext cx="4359275" cy="19951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7665" y="1386205"/>
            <a:ext cx="365760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aggregate</a:t>
            </a: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according tocontribution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6C6E70"/>
                </a:solidFill>
                <a:latin typeface="等线" panose="02010600030101010101" charset="-122"/>
                <a:ea typeface="等线" panose="02010600030101010101" charset="-122"/>
              </a:rPr>
              <a:t>muti-head</a:t>
            </a:r>
            <a:endParaRPr lang="en-US" altLang="zh-CN" sz="1400" b="1" dirty="0">
              <a:solidFill>
                <a:srgbClr val="6C6E7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929ab3e3-6b42-4a7e-adbd-56caaf2dcfb9"/>
  <p:tag name="COMMONDATA" val="eyJoZGlkIjoiNWY4NGZjYzhhOTg5NGVhMmFjNzE2ZDkwZWQ2NWRhMmI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2789</Words>
  <Application>WPS 演示</Application>
  <PresentationFormat>自定义</PresentationFormat>
  <Paragraphs>180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兰亭黑-简 纤黑</vt:lpstr>
      <vt:lpstr>黑体</vt:lpstr>
      <vt:lpstr>Geometria-Medium</vt:lpstr>
      <vt:lpstr>等线</vt:lpstr>
      <vt:lpstr>Gotham Bold</vt:lpstr>
      <vt:lpstr>Segoe Print</vt:lpstr>
      <vt:lpstr>Times New Roman</vt:lpstr>
      <vt:lpstr>Cambria Math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kc7w91</cp:lastModifiedBy>
  <cp:revision>310</cp:revision>
  <dcterms:created xsi:type="dcterms:W3CDTF">2017-10-31T12:19:00Z</dcterms:created>
  <dcterms:modified xsi:type="dcterms:W3CDTF">2022-11-17T08:23:33Z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A700879580934903AB2343112B353AA0</vt:lpwstr>
  </property>
  <property fmtid="{D5CDD505-2E9C-101B-9397-08002B2CF9AE}" pid="3" name="KSOProductBuildVer">
    <vt:lpwstr>2052-11.1.0.12763</vt:lpwstr>
  </property>
</Properties>
</file>